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62" r:id="rId3"/>
    <p:sldId id="274" r:id="rId4"/>
    <p:sldId id="267" r:id="rId5"/>
    <p:sldId id="261" r:id="rId6"/>
    <p:sldId id="263" r:id="rId7"/>
    <p:sldId id="266" r:id="rId8"/>
    <p:sldId id="260" r:id="rId9"/>
    <p:sldId id="25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60AF"/>
    <a:srgbClr val="000000"/>
    <a:srgbClr val="3D6FB9"/>
    <a:srgbClr val="266FB7"/>
    <a:srgbClr val="037D9C"/>
    <a:srgbClr val="034454"/>
    <a:srgbClr val="015266"/>
    <a:srgbClr val="1586A3"/>
    <a:srgbClr val="B164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11612-C0A8-4D0D-825E-D772DAA4E968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D8C9-6633-414E-BDE1-51D7834D7AFB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986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11612-C0A8-4D0D-825E-D772DAA4E968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D8C9-6633-414E-BDE1-51D7834D7A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423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11612-C0A8-4D0D-825E-D772DAA4E968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D8C9-6633-414E-BDE1-51D7834D7A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73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11612-C0A8-4D0D-825E-D772DAA4E968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D8C9-6633-414E-BDE1-51D7834D7A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221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11612-C0A8-4D0D-825E-D772DAA4E968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D8C9-6633-414E-BDE1-51D7834D7AFB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082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11612-C0A8-4D0D-825E-D772DAA4E968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D8C9-6633-414E-BDE1-51D7834D7A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902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11612-C0A8-4D0D-825E-D772DAA4E968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D8C9-6633-414E-BDE1-51D7834D7A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659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11612-C0A8-4D0D-825E-D772DAA4E968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D8C9-6633-414E-BDE1-51D7834D7A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443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11612-C0A8-4D0D-825E-D772DAA4E968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D8C9-6633-414E-BDE1-51D7834D7A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1859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9E11612-C0A8-4D0D-825E-D772DAA4E968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45D8C9-6633-414E-BDE1-51D7834D7A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244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11612-C0A8-4D0D-825E-D772DAA4E968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D8C9-6633-414E-BDE1-51D7834D7A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21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9E11612-C0A8-4D0D-825E-D772DAA4E968}" type="datetimeFigureOut">
              <a:rPr lang="en-IN" smtClean="0"/>
              <a:t>08-06-2025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845D8C9-6633-414E-BDE1-51D7834D7AFB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262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sari.in/" TargetMode="External"/><Relationship Id="rId2" Type="http://schemas.openxmlformats.org/officeDocument/2006/relationships/hyperlink" Target="https://www.makemytrip.com/holidays-india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ongodb.com/docs/manual/introduction/" TargetMode="External"/><Relationship Id="rId5" Type="http://schemas.openxmlformats.org/officeDocument/2006/relationships/hyperlink" Target="https://www.sciencedirect.com/science/article/pii/S1877050924008585" TargetMode="External"/><Relationship Id="rId4" Type="http://schemas.openxmlformats.org/officeDocument/2006/relationships/hyperlink" Target="https://www.yatra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836E-E4B9-BB75-DC3F-5C13FF353282}"/>
              </a:ext>
            </a:extLst>
          </p:cNvPr>
          <p:cNvSpPr txBox="1"/>
          <p:nvPr/>
        </p:nvSpPr>
        <p:spPr>
          <a:xfrm>
            <a:off x="0" y="6278880"/>
            <a:ext cx="12192000" cy="644434"/>
          </a:xfrm>
          <a:prstGeom prst="rect">
            <a:avLst/>
          </a:prstGeom>
          <a:solidFill>
            <a:srgbClr val="1C56A7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DFFC7C-1607-F2C3-C3F9-5E5D321CDE28}"/>
              </a:ext>
            </a:extLst>
          </p:cNvPr>
          <p:cNvSpPr/>
          <p:nvPr/>
        </p:nvSpPr>
        <p:spPr>
          <a:xfrm>
            <a:off x="0" y="6278880"/>
            <a:ext cx="12192000" cy="113211"/>
          </a:xfrm>
          <a:prstGeom prst="rect">
            <a:avLst/>
          </a:prstGeom>
          <a:solidFill>
            <a:srgbClr val="307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0BD3B-EC99-EB67-F432-70017D62BFA4}"/>
              </a:ext>
            </a:extLst>
          </p:cNvPr>
          <p:cNvSpPr txBox="1"/>
          <p:nvPr/>
        </p:nvSpPr>
        <p:spPr>
          <a:xfrm>
            <a:off x="2578165" y="2652289"/>
            <a:ext cx="7053942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b="1" dirty="0">
                <a:latin typeface="Times New Roman"/>
                <a:cs typeface="Times New Roman"/>
              </a:rPr>
              <a:t>WALCHAND INSTITUTE OF TECHNOLOGY</a:t>
            </a:r>
          </a:p>
          <a:p>
            <a:pPr algn="ctr"/>
            <a:r>
              <a:rPr lang="en-IN" b="1" dirty="0">
                <a:latin typeface="Times New Roman"/>
                <a:cs typeface="Times New Roman"/>
              </a:rPr>
              <a:t>SOLAPUR</a:t>
            </a:r>
            <a:endParaRPr lang="en-IN" sz="1000" b="1" dirty="0">
              <a:latin typeface="Times New Roman"/>
              <a:ea typeface="Calibri"/>
              <a:cs typeface="Calibri"/>
            </a:endParaRPr>
          </a:p>
          <a:p>
            <a:pPr algn="ctr"/>
            <a:r>
              <a:rPr lang="en-IN" sz="1600" dirty="0">
                <a:latin typeface="Times New Roman"/>
                <a:cs typeface="Times New Roman"/>
              </a:rPr>
              <a:t>Computer Science &amp; Engineering</a:t>
            </a:r>
            <a:endParaRPr lang="en-IN" sz="1600" dirty="0">
              <a:latin typeface="Times New Roman"/>
              <a:ea typeface="Calibri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B16DBD-B446-F6E7-C1E5-9F8B71B514A9}"/>
              </a:ext>
            </a:extLst>
          </p:cNvPr>
          <p:cNvSpPr txBox="1"/>
          <p:nvPr/>
        </p:nvSpPr>
        <p:spPr>
          <a:xfrm>
            <a:off x="1361818" y="1427598"/>
            <a:ext cx="946836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Times New Roman"/>
                <a:ea typeface="Calibri"/>
                <a:cs typeface="Times New Roman"/>
              </a:rPr>
              <a:t>Project - Title : TRIP CRAFT </a:t>
            </a:r>
          </a:p>
          <a:p>
            <a:pPr algn="ctr"/>
            <a:r>
              <a:rPr lang="en-US" sz="2400" b="1" dirty="0">
                <a:latin typeface="Times New Roman"/>
                <a:ea typeface="Calibri"/>
                <a:cs typeface="Times New Roman"/>
              </a:rPr>
              <a:t>Your very own Travel Itinerary Planner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123361E-1ED5-0E1E-0B74-71468F840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95343"/>
              </p:ext>
            </p:extLst>
          </p:nvPr>
        </p:nvGraphicFramePr>
        <p:xfrm>
          <a:off x="2719112" y="3937425"/>
          <a:ext cx="6753775" cy="171159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753775">
                  <a:extLst>
                    <a:ext uri="{9D8B030D-6E8A-4147-A177-3AD203B41FA5}">
                      <a16:colId xmlns:a16="http://schemas.microsoft.com/office/drawing/2014/main" val="3263369779"/>
                    </a:ext>
                  </a:extLst>
                </a:gridCol>
              </a:tblGrid>
              <a:tr h="4890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Team Members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892733"/>
                  </a:ext>
                </a:extLst>
              </a:tr>
              <a:tr h="1222567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noProof="0" dirty="0">
                          <a:solidFill>
                            <a:srgbClr val="000000"/>
                          </a:solidFill>
                        </a:rPr>
                        <a:t>   Aditi Deshpande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noProof="0" dirty="0">
                          <a:solidFill>
                            <a:srgbClr val="000000"/>
                          </a:solidFill>
                        </a:rPr>
                        <a:t>        Priyanka </a:t>
                      </a:r>
                      <a:r>
                        <a:rPr lang="en-US" sz="1800" u="none" strike="noStrike" noProof="0" dirty="0" err="1">
                          <a:solidFill>
                            <a:srgbClr val="000000"/>
                          </a:solidFill>
                        </a:rPr>
                        <a:t>Sundalam</a:t>
                      </a:r>
                      <a:endParaRPr lang="en-US" sz="1800" u="none" strike="noStrike" noProof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noProof="0" dirty="0">
                          <a:solidFill>
                            <a:srgbClr val="000000"/>
                          </a:solidFill>
                        </a:rPr>
                        <a:t>Ankita Advitot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noProof="0" dirty="0">
                          <a:solidFill>
                            <a:srgbClr val="000000"/>
                          </a:solidFill>
                        </a:rPr>
                        <a:t> Tejas Jahagirdar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25316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5B767DF-6F71-2ADA-D904-63BCA9BFA54B}"/>
              </a:ext>
            </a:extLst>
          </p:cNvPr>
          <p:cNvSpPr/>
          <p:nvPr/>
        </p:nvSpPr>
        <p:spPr>
          <a:xfrm>
            <a:off x="-1" y="-50972"/>
            <a:ext cx="12192001" cy="449357"/>
          </a:xfrm>
          <a:prstGeom prst="rect">
            <a:avLst/>
          </a:prstGeom>
          <a:solidFill>
            <a:srgbClr val="307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>
              <a:ea typeface="Calibri"/>
              <a:cs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CCA9EA-0939-1B1B-3401-6580DB597FDA}"/>
              </a:ext>
            </a:extLst>
          </p:cNvPr>
          <p:cNvCxnSpPr/>
          <p:nvPr/>
        </p:nvCxnSpPr>
        <p:spPr>
          <a:xfrm>
            <a:off x="1380090" y="2281545"/>
            <a:ext cx="9450092" cy="8938"/>
          </a:xfrm>
          <a:prstGeom prst="straightConnector1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486792-61B2-E3FB-86A2-B93DC6568274}"/>
              </a:ext>
            </a:extLst>
          </p:cNvPr>
          <p:cNvSpPr txBox="1"/>
          <p:nvPr/>
        </p:nvSpPr>
        <p:spPr>
          <a:xfrm>
            <a:off x="2439419" y="604593"/>
            <a:ext cx="7612752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N" sz="3200" b="1" dirty="0">
                <a:latin typeface="Times New Roman"/>
                <a:cs typeface="Times New Roman"/>
              </a:rPr>
              <a:t>AGTECHATHON 1.0 – Idea Submission</a:t>
            </a:r>
            <a:endParaRPr lang="en-IN" sz="2800" dirty="0"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9200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F385C-5AD7-46AE-89A7-759EC02DA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99032D-3C21-DF6F-EA6A-FA8082EF3E4E}"/>
              </a:ext>
            </a:extLst>
          </p:cNvPr>
          <p:cNvSpPr txBox="1"/>
          <p:nvPr/>
        </p:nvSpPr>
        <p:spPr>
          <a:xfrm>
            <a:off x="0" y="6278880"/>
            <a:ext cx="12192000" cy="644434"/>
          </a:xfrm>
          <a:prstGeom prst="rect">
            <a:avLst/>
          </a:prstGeom>
          <a:solidFill>
            <a:srgbClr val="1C56A7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7EA0BF-C9F7-9F39-2D0E-0856EBD694C1}"/>
              </a:ext>
            </a:extLst>
          </p:cNvPr>
          <p:cNvSpPr/>
          <p:nvPr/>
        </p:nvSpPr>
        <p:spPr>
          <a:xfrm>
            <a:off x="0" y="6278880"/>
            <a:ext cx="12192000" cy="113211"/>
          </a:xfrm>
          <a:prstGeom prst="rect">
            <a:avLst/>
          </a:prstGeom>
          <a:solidFill>
            <a:srgbClr val="307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EAD244-3C81-36B8-3D67-5A9CA9A3DEAF}"/>
              </a:ext>
            </a:extLst>
          </p:cNvPr>
          <p:cNvSpPr txBox="1"/>
          <p:nvPr/>
        </p:nvSpPr>
        <p:spPr>
          <a:xfrm>
            <a:off x="334419" y="586016"/>
            <a:ext cx="47649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Times New Roman"/>
                <a:ea typeface="Calibri"/>
                <a:cs typeface="Calibri"/>
              </a:rPr>
              <a:t>Problem Statement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275BE1-4D63-8E17-B413-83822CEC70A1}"/>
              </a:ext>
            </a:extLst>
          </p:cNvPr>
          <p:cNvSpPr/>
          <p:nvPr/>
        </p:nvSpPr>
        <p:spPr>
          <a:xfrm>
            <a:off x="-1" y="14844"/>
            <a:ext cx="12192001" cy="445324"/>
          </a:xfrm>
          <a:prstGeom prst="rect">
            <a:avLst/>
          </a:prstGeom>
          <a:solidFill>
            <a:srgbClr val="307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latin typeface="Times New Roman"/>
                <a:ea typeface="Calibri"/>
                <a:cs typeface="Calibri"/>
              </a:rPr>
              <a:t>Trip Craft : Your Very Own Travel Planner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E94E5-4F68-8D1C-61CB-1BC06E639E06}"/>
              </a:ext>
            </a:extLst>
          </p:cNvPr>
          <p:cNvSpPr txBox="1"/>
          <p:nvPr/>
        </p:nvSpPr>
        <p:spPr>
          <a:xfrm>
            <a:off x="335280" y="1290320"/>
            <a:ext cx="856488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dirty="0">
                <a:latin typeface="Times New Roman"/>
              </a:rPr>
              <a:t>Planning a trip can be overwhelming due to extensive research on destinations, budgets, and many more conditions.</a:t>
            </a:r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Ø"/>
            </a:pPr>
            <a:r>
              <a:rPr lang="en-US" dirty="0">
                <a:latin typeface="Times New Roman"/>
              </a:rPr>
              <a:t>Travelers face challenges with unexpected changes, lack of personalized recommendations, and difficulty collaborating.</a:t>
            </a:r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buFont typeface="Wingdings"/>
              <a:buChar char="Ø"/>
            </a:pPr>
            <a:r>
              <a:rPr lang="en-US" dirty="0">
                <a:latin typeface="Times New Roman"/>
              </a:rPr>
              <a:t> A smart solution is needed to simplify planning, enhance personalization, and adapt in real time for a hassle-free experience.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8" name="Picture 7" descr="A screenshot of a website&#10;&#10;AI-generated content may be incorrect.">
            <a:extLst>
              <a:ext uri="{FF2B5EF4-FFF2-40B4-BE49-F238E27FC236}">
                <a16:creationId xmlns:a16="http://schemas.microsoft.com/office/drawing/2014/main" id="{6E101A63-09D6-6BB3-8263-48BFA5EA33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746" t="43749" r="282" b="11172"/>
          <a:stretch/>
        </p:blipFill>
        <p:spPr>
          <a:xfrm>
            <a:off x="8950045" y="1510727"/>
            <a:ext cx="2815739" cy="2602946"/>
          </a:xfrm>
          <a:prstGeom prst="rect">
            <a:avLst/>
          </a:prstGeom>
        </p:spPr>
      </p:pic>
      <p:pic>
        <p:nvPicPr>
          <p:cNvPr id="32" name="Picture 31" descr="A black circle with blue lines&#10;&#10;AI-generated content may be incorrect.">
            <a:extLst>
              <a:ext uri="{FF2B5EF4-FFF2-40B4-BE49-F238E27FC236}">
                <a16:creationId xmlns:a16="http://schemas.microsoft.com/office/drawing/2014/main" id="{C185A892-2ECE-BECF-60CB-66041D11D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825" y="3682571"/>
            <a:ext cx="1478638" cy="423714"/>
          </a:xfrm>
          <a:prstGeom prst="ellipse">
            <a:avLst/>
          </a:prstGeom>
          <a:ln w="63500" cap="rnd">
            <a:solidFill>
              <a:srgbClr val="0070C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2C6474-15B4-C75D-3384-64D53B0DAF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665" t="24251" r="36592" b="2658"/>
          <a:stretch/>
        </p:blipFill>
        <p:spPr>
          <a:xfrm>
            <a:off x="52116" y="3234881"/>
            <a:ext cx="3073670" cy="2994268"/>
          </a:xfrm>
          <a:prstGeom prst="rect">
            <a:avLst/>
          </a:prstGeom>
        </p:spPr>
      </p:pic>
      <p:pic>
        <p:nvPicPr>
          <p:cNvPr id="12" name="Picture 11" descr="A black circle with blue lines&#10;&#10;AI-generated content may be incorrect.">
            <a:extLst>
              <a:ext uri="{FF2B5EF4-FFF2-40B4-BE49-F238E27FC236}">
                <a16:creationId xmlns:a16="http://schemas.microsoft.com/office/drawing/2014/main" id="{30883688-4C6A-F8E9-507C-76A3E2903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166" y="5646551"/>
            <a:ext cx="1237267" cy="324120"/>
          </a:xfrm>
          <a:prstGeom prst="ellipse">
            <a:avLst/>
          </a:prstGeom>
          <a:ln w="63500" cap="rnd">
            <a:solidFill>
              <a:srgbClr val="0070C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0BCAC5-BDE1-5711-EDB6-F9EB242DA5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328" r="-232" b="579"/>
          <a:stretch/>
        </p:blipFill>
        <p:spPr>
          <a:xfrm>
            <a:off x="7359339" y="4193502"/>
            <a:ext cx="4409327" cy="2047530"/>
          </a:xfrm>
          <a:prstGeom prst="rect">
            <a:avLst/>
          </a:prstGeom>
        </p:spPr>
      </p:pic>
      <p:sp>
        <p:nvSpPr>
          <p:cNvPr id="15" name="Arrow: Left 14">
            <a:extLst>
              <a:ext uri="{FF2B5EF4-FFF2-40B4-BE49-F238E27FC236}">
                <a16:creationId xmlns:a16="http://schemas.microsoft.com/office/drawing/2014/main" id="{FD1B5F10-E3FF-4652-6513-6DEBD40D531A}"/>
              </a:ext>
            </a:extLst>
          </p:cNvPr>
          <p:cNvSpPr/>
          <p:nvPr/>
        </p:nvSpPr>
        <p:spPr>
          <a:xfrm>
            <a:off x="3232513" y="5263437"/>
            <a:ext cx="1838138" cy="1080738"/>
          </a:xfrm>
          <a:prstGeom prst="leftArrow">
            <a:avLst/>
          </a:prstGeom>
          <a:solidFill>
            <a:srgbClr val="037D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Times New Roman"/>
                <a:ea typeface="Calibri"/>
                <a:cs typeface="Calibri"/>
              </a:rPr>
              <a:t>High prices!!!!!!!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A5255C6-41F3-1B15-2383-01035655BF3D}"/>
              </a:ext>
            </a:extLst>
          </p:cNvPr>
          <p:cNvSpPr/>
          <p:nvPr/>
        </p:nvSpPr>
        <p:spPr>
          <a:xfrm>
            <a:off x="6310228" y="3005882"/>
            <a:ext cx="2681948" cy="1133690"/>
          </a:xfrm>
          <a:prstGeom prst="rightArrow">
            <a:avLst/>
          </a:prstGeom>
          <a:solidFill>
            <a:srgbClr val="037D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Times New Roman"/>
                <a:ea typeface="Calibri"/>
                <a:cs typeface="Calibri"/>
              </a:rPr>
              <a:t>Last moment plans sold out</a:t>
            </a:r>
            <a:r>
              <a:rPr lang="en-US">
                <a:latin typeface="Times New Roman"/>
                <a:ea typeface="+mn-lt"/>
                <a:cs typeface="+mn-lt"/>
              </a:rPr>
              <a:t>😱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17E6D1A-0FD7-DCD3-7E45-0B48AA77042A}"/>
              </a:ext>
            </a:extLst>
          </p:cNvPr>
          <p:cNvSpPr/>
          <p:nvPr/>
        </p:nvSpPr>
        <p:spPr>
          <a:xfrm>
            <a:off x="4456179" y="4192289"/>
            <a:ext cx="2897240" cy="1456323"/>
          </a:xfrm>
          <a:prstGeom prst="rightArrow">
            <a:avLst/>
          </a:prstGeom>
          <a:solidFill>
            <a:srgbClr val="0152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750">
                <a:latin typeface="Times New Roman"/>
                <a:ea typeface="+mn-lt"/>
                <a:cs typeface="+mn-lt"/>
              </a:rPr>
              <a:t>No packages available as per our preference😓</a:t>
            </a:r>
            <a:endParaRPr lang="en-US" sz="175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4305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70A67-9F26-D569-46B2-94869BE52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9D09C69-DFE7-BB82-7288-E7266F4317A5}"/>
              </a:ext>
            </a:extLst>
          </p:cNvPr>
          <p:cNvSpPr/>
          <p:nvPr/>
        </p:nvSpPr>
        <p:spPr>
          <a:xfrm>
            <a:off x="0" y="14844"/>
            <a:ext cx="12192000" cy="445324"/>
          </a:xfrm>
          <a:prstGeom prst="rect">
            <a:avLst/>
          </a:prstGeom>
          <a:solidFill>
            <a:srgbClr val="307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latin typeface="Times New Roman"/>
                <a:ea typeface="Calibri"/>
                <a:cs typeface="Calibri"/>
              </a:rPr>
              <a:t>Trip Craft : Your Very Own Travel Planner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4EC11-0F80-1864-4C3F-9929B0BA60CF}"/>
              </a:ext>
            </a:extLst>
          </p:cNvPr>
          <p:cNvSpPr txBox="1"/>
          <p:nvPr/>
        </p:nvSpPr>
        <p:spPr>
          <a:xfrm>
            <a:off x="0" y="6278880"/>
            <a:ext cx="12192000" cy="644434"/>
          </a:xfrm>
          <a:prstGeom prst="rect">
            <a:avLst/>
          </a:prstGeom>
          <a:solidFill>
            <a:srgbClr val="1C56A7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CB4226-B210-F918-9E0B-43AC2277F64E}"/>
              </a:ext>
            </a:extLst>
          </p:cNvPr>
          <p:cNvSpPr txBox="1"/>
          <p:nvPr/>
        </p:nvSpPr>
        <p:spPr>
          <a:xfrm>
            <a:off x="334419" y="586016"/>
            <a:ext cx="47649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Times New Roman"/>
                <a:ea typeface="Calibri"/>
                <a:cs typeface="Calibri"/>
              </a:rPr>
              <a:t>Proposed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E39D72-DC20-EFC6-C35F-3EAC04DD0F4A}"/>
              </a:ext>
            </a:extLst>
          </p:cNvPr>
          <p:cNvSpPr txBox="1"/>
          <p:nvPr/>
        </p:nvSpPr>
        <p:spPr>
          <a:xfrm>
            <a:off x="232927" y="1224845"/>
            <a:ext cx="99586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Trip Craft simplifies planning by handling research, adapting to real-time changes, and enabling collaboration effortlessly.​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25B2FF-6AE3-93B2-CFAA-1D195D50DC51}"/>
              </a:ext>
            </a:extLst>
          </p:cNvPr>
          <p:cNvSpPr txBox="1"/>
          <p:nvPr/>
        </p:nvSpPr>
        <p:spPr>
          <a:xfrm>
            <a:off x="254000" y="5466080"/>
            <a:ext cx="99364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Times New Roman"/>
                <a:cs typeface="Times New Roman"/>
              </a:rPr>
              <a:t>Trip Craft makes travel planning effortless, personalized, and stress-free—so users can focus on enjoying their journey.</a:t>
            </a:r>
            <a:r>
              <a:rPr lang="en-US">
                <a:latin typeface="Times New Roman"/>
                <a:cs typeface="Times New Roman"/>
              </a:rPr>
              <a:t>​</a:t>
            </a:r>
            <a:endParaRPr lang="en-US"/>
          </a:p>
        </p:txBody>
      </p:sp>
      <p:pic>
        <p:nvPicPr>
          <p:cNvPr id="26" name="Picture 25" descr="120+ Smiley Face Smiling Light Bulb Yellow Stock Photos, Pictures &amp;  Royalty-Free Images - iStock">
            <a:extLst>
              <a:ext uri="{FF2B5EF4-FFF2-40B4-BE49-F238E27FC236}">
                <a16:creationId xmlns:a16="http://schemas.microsoft.com/office/drawing/2014/main" id="{8ECC6238-5776-70F4-002D-0DE4F3D6A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7715" y="582228"/>
            <a:ext cx="1227283" cy="1607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86A27C-6F96-6B25-F3E6-6A39BEADF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641" y="2230801"/>
            <a:ext cx="5731510" cy="29629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939811-EDC3-1657-3A87-01D22D23FEF0}"/>
              </a:ext>
            </a:extLst>
          </p:cNvPr>
          <p:cNvSpPr txBox="1"/>
          <p:nvPr/>
        </p:nvSpPr>
        <p:spPr>
          <a:xfrm>
            <a:off x="493911" y="2223731"/>
            <a:ext cx="49019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/>
                <a:cs typeface="Times New Roman"/>
              </a:rPr>
              <a:t>Smart &amp; Adaptive Planning</a:t>
            </a:r>
          </a:p>
          <a:p>
            <a:endParaRPr lang="en-US" b="1" dirty="0">
              <a:latin typeface="Times New Roman"/>
              <a:cs typeface="Times New Roman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/>
                <a:cs typeface="Times New Roman"/>
              </a:rPr>
              <a:t>Flexible &amp; Effortless</a:t>
            </a:r>
          </a:p>
          <a:p>
            <a:endParaRPr lang="en-US" b="1" dirty="0">
              <a:latin typeface="Times New Roman"/>
              <a:cs typeface="Times New Roman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/>
                <a:cs typeface="Times New Roman"/>
              </a:rPr>
              <a:t>Seamless Collaboration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/>
              </a:rPr>
              <a:t>Budget-Friendly Travel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/>
                <a:cs typeface="Times New Roman"/>
              </a:rPr>
              <a:t>Engaging Travel Community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>
              <a:latin typeface="Times New Roman"/>
              <a:cs typeface="Times New Roman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9390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D86977-2ACF-A8CC-C69A-31965E9A8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04" y="909181"/>
            <a:ext cx="11543241" cy="52752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062D55-FDE0-0E95-250F-E7D762C2B1BE}"/>
              </a:ext>
            </a:extLst>
          </p:cNvPr>
          <p:cNvSpPr/>
          <p:nvPr/>
        </p:nvSpPr>
        <p:spPr>
          <a:xfrm>
            <a:off x="-1" y="14844"/>
            <a:ext cx="12191999" cy="445324"/>
          </a:xfrm>
          <a:prstGeom prst="rect">
            <a:avLst/>
          </a:prstGeom>
          <a:solidFill>
            <a:srgbClr val="307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latin typeface="Times New Roman"/>
                <a:ea typeface="Calibri"/>
                <a:cs typeface="Calibri"/>
              </a:rPr>
              <a:t>Trip Craft : Your Very Own Travel Planner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21C00-CA59-8748-C117-B7776FB0172F}"/>
              </a:ext>
            </a:extLst>
          </p:cNvPr>
          <p:cNvSpPr txBox="1"/>
          <p:nvPr/>
        </p:nvSpPr>
        <p:spPr>
          <a:xfrm>
            <a:off x="0" y="6278880"/>
            <a:ext cx="12192000" cy="644434"/>
          </a:xfrm>
          <a:prstGeom prst="rect">
            <a:avLst/>
          </a:prstGeom>
          <a:solidFill>
            <a:srgbClr val="1C56A7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3D998D-F3CE-0F87-E936-D76D6A78E643}"/>
              </a:ext>
            </a:extLst>
          </p:cNvPr>
          <p:cNvSpPr/>
          <p:nvPr/>
        </p:nvSpPr>
        <p:spPr>
          <a:xfrm>
            <a:off x="0" y="6278880"/>
            <a:ext cx="12192000" cy="113211"/>
          </a:xfrm>
          <a:prstGeom prst="rect">
            <a:avLst/>
          </a:prstGeom>
          <a:solidFill>
            <a:srgbClr val="307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A957E9-41E7-9163-97D8-5F2CE02DC443}"/>
              </a:ext>
            </a:extLst>
          </p:cNvPr>
          <p:cNvSpPr txBox="1"/>
          <p:nvPr/>
        </p:nvSpPr>
        <p:spPr>
          <a:xfrm>
            <a:off x="334419" y="586016"/>
            <a:ext cx="47649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latin typeface="Times New Roman"/>
                <a:ea typeface="Calibri"/>
                <a:cs typeface="Calibri"/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4001721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6201F-5C7F-775B-AB9A-6EAB60915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A71243-C2CF-C085-0572-C3B78FA8C1FA}"/>
              </a:ext>
            </a:extLst>
          </p:cNvPr>
          <p:cNvSpPr txBox="1"/>
          <p:nvPr/>
        </p:nvSpPr>
        <p:spPr>
          <a:xfrm>
            <a:off x="0" y="6314599"/>
            <a:ext cx="12192000" cy="369332"/>
          </a:xfrm>
          <a:prstGeom prst="rect">
            <a:avLst/>
          </a:prstGeom>
          <a:solidFill>
            <a:srgbClr val="1C56A7"/>
          </a:solidFill>
        </p:spPr>
        <p:txBody>
          <a:bodyPr wrap="square" rtlCol="0">
            <a:spAutoFit/>
          </a:bodyPr>
          <a:lstStyle/>
          <a:p>
            <a:endParaRPr lang="en-IN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660760-F277-C942-EE65-84E224EE3444}"/>
              </a:ext>
            </a:extLst>
          </p:cNvPr>
          <p:cNvSpPr txBox="1"/>
          <p:nvPr/>
        </p:nvSpPr>
        <p:spPr>
          <a:xfrm>
            <a:off x="544846" y="1307761"/>
            <a:ext cx="34378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  <a:ea typeface="Calibri"/>
                <a:cs typeface="Times New Roman"/>
              </a:rPr>
              <a:t>Actors</a:t>
            </a:r>
            <a:r>
              <a:rPr lang="en-US" b="1">
                <a:latin typeface="Times New Roman"/>
                <a:ea typeface="Calibri"/>
                <a:cs typeface="Times New Roman"/>
              </a:rPr>
              <a:t>: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8E22EC-22B7-85DA-6561-427B1FE02F74}"/>
              </a:ext>
            </a:extLst>
          </p:cNvPr>
          <p:cNvSpPr/>
          <p:nvPr/>
        </p:nvSpPr>
        <p:spPr>
          <a:xfrm>
            <a:off x="318176" y="1771655"/>
            <a:ext cx="1424795" cy="1050318"/>
          </a:xfrm>
          <a:prstGeom prst="ellipse">
            <a:avLst/>
          </a:prstGeom>
          <a:solidFill>
            <a:srgbClr val="FDD8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User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884056-41B3-EA35-39CA-223205EFE375}"/>
              </a:ext>
            </a:extLst>
          </p:cNvPr>
          <p:cNvSpPr/>
          <p:nvPr/>
        </p:nvSpPr>
        <p:spPr>
          <a:xfrm>
            <a:off x="1406311" y="2635928"/>
            <a:ext cx="1423759" cy="1064467"/>
          </a:xfrm>
          <a:prstGeom prst="ellipse">
            <a:avLst/>
          </a:prstGeom>
          <a:solidFill>
            <a:srgbClr val="E3AF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AI planner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0CA4D2-0E75-4683-8EFB-6E6AFEED60D4}"/>
              </a:ext>
            </a:extLst>
          </p:cNvPr>
          <p:cNvSpPr/>
          <p:nvPr/>
        </p:nvSpPr>
        <p:spPr>
          <a:xfrm>
            <a:off x="0" y="14844"/>
            <a:ext cx="12192000" cy="445324"/>
          </a:xfrm>
          <a:prstGeom prst="rect">
            <a:avLst/>
          </a:prstGeom>
          <a:solidFill>
            <a:srgbClr val="307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latin typeface="Times New Roman"/>
                <a:ea typeface="Calibri"/>
                <a:cs typeface="Times New Roman"/>
              </a:rPr>
              <a:t>Trip Craft : Your Very Own Travel Planner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6DA2BB-7453-4E2D-5C0E-C6704C562E1A}"/>
              </a:ext>
            </a:extLst>
          </p:cNvPr>
          <p:cNvSpPr txBox="1"/>
          <p:nvPr/>
        </p:nvSpPr>
        <p:spPr>
          <a:xfrm>
            <a:off x="334419" y="3700395"/>
            <a:ext cx="4784830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Times New Roman"/>
                <a:ea typeface="Calibri" panose="020F0502020204030204"/>
                <a:cs typeface="Times New Roman"/>
              </a:rPr>
              <a:t>Process:</a:t>
            </a:r>
            <a:endParaRPr lang="en-US" sz="2000" b="1" dirty="0">
              <a:latin typeface="Times New Roman"/>
              <a:cs typeface="Times New Roman"/>
            </a:endParaRPr>
          </a:p>
          <a:p>
            <a:pPr marL="285750" indent="-285750">
              <a:buFont typeface="Courier New"/>
              <a:buChar char="o"/>
            </a:pPr>
            <a:r>
              <a:rPr lang="en-US" dirty="0">
                <a:latin typeface="Times New Roman"/>
                <a:cs typeface="Times New Roman"/>
              </a:rPr>
              <a:t>AI Itinerary planner ​</a:t>
            </a:r>
          </a:p>
          <a:p>
            <a:endParaRPr lang="en-US" dirty="0">
              <a:latin typeface="Times New Roman"/>
              <a:ea typeface="Calibri"/>
              <a:cs typeface="Times New Roman"/>
            </a:endParaRPr>
          </a:p>
          <a:p>
            <a:pPr marL="285750" indent="-285750">
              <a:buFont typeface="Courier New"/>
              <a:buChar char="o"/>
            </a:pPr>
            <a:r>
              <a:rPr lang="en-US" dirty="0">
                <a:latin typeface="Times New Roman"/>
                <a:cs typeface="Times New Roman"/>
              </a:rPr>
              <a:t>Build an Itinerary from scratch</a:t>
            </a:r>
          </a:p>
          <a:p>
            <a:r>
              <a:rPr lang="en-US" dirty="0">
                <a:latin typeface="Times New Roman"/>
                <a:cs typeface="Times New Roman"/>
              </a:rPr>
              <a:t> ​</a:t>
            </a:r>
          </a:p>
          <a:p>
            <a:pPr marL="285750" indent="-285750">
              <a:buFont typeface="Courier New"/>
              <a:buChar char="o"/>
            </a:pPr>
            <a:r>
              <a:rPr lang="en-US" dirty="0">
                <a:latin typeface="Times New Roman"/>
                <a:cs typeface="Times New Roman"/>
              </a:rPr>
              <a:t>Snap safari ​ ​</a:t>
            </a:r>
          </a:p>
          <a:p>
            <a:endParaRPr lang="en-US" dirty="0">
              <a:latin typeface="Times New Roman"/>
              <a:ea typeface="Calibri"/>
              <a:cs typeface="Times New Roman"/>
            </a:endParaRPr>
          </a:p>
          <a:p>
            <a:pPr marL="285750" indent="-285750">
              <a:buFont typeface="Courier New"/>
              <a:buChar char="o"/>
            </a:pPr>
            <a:r>
              <a:rPr lang="en-US" dirty="0">
                <a:latin typeface="Times New Roman"/>
                <a:cs typeface="Times New Roman"/>
              </a:rPr>
              <a:t>Reviews &amp; Suggestions 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84488B-3000-4D4D-7BC6-FB3CD3F1CEB9}"/>
              </a:ext>
            </a:extLst>
          </p:cNvPr>
          <p:cNvSpPr txBox="1"/>
          <p:nvPr/>
        </p:nvSpPr>
        <p:spPr>
          <a:xfrm>
            <a:off x="334419" y="586016"/>
            <a:ext cx="47649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Times New Roman"/>
                <a:ea typeface="Calibri"/>
                <a:cs typeface="Times New Roman"/>
              </a:rPr>
              <a:t>Use case diagram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5F5A09-2DE8-95C6-14F8-A85BC45C71E0}"/>
              </a:ext>
            </a:extLst>
          </p:cNvPr>
          <p:cNvSpPr txBox="1"/>
          <p:nvPr/>
        </p:nvSpPr>
        <p:spPr>
          <a:xfrm>
            <a:off x="0" y="6278880"/>
            <a:ext cx="12192000" cy="644434"/>
          </a:xfrm>
          <a:prstGeom prst="rect">
            <a:avLst/>
          </a:prstGeom>
          <a:solidFill>
            <a:srgbClr val="1C56A7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208FF6-020B-1486-9A9A-A750060C521A}"/>
              </a:ext>
            </a:extLst>
          </p:cNvPr>
          <p:cNvSpPr/>
          <p:nvPr/>
        </p:nvSpPr>
        <p:spPr>
          <a:xfrm>
            <a:off x="0" y="6278880"/>
            <a:ext cx="12192000" cy="113211"/>
          </a:xfrm>
          <a:prstGeom prst="rect">
            <a:avLst/>
          </a:prstGeom>
          <a:solidFill>
            <a:srgbClr val="307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566249-6538-622C-D66F-F74A37148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744" y="495887"/>
            <a:ext cx="6419001" cy="570689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0558060-F92E-6634-029F-D6B4029B96C5}"/>
              </a:ext>
            </a:extLst>
          </p:cNvPr>
          <p:cNvSpPr/>
          <p:nvPr/>
        </p:nvSpPr>
        <p:spPr>
          <a:xfrm>
            <a:off x="2282978" y="1783285"/>
            <a:ext cx="1537908" cy="1005862"/>
          </a:xfrm>
          <a:prstGeom prst="ellipse">
            <a:avLst/>
          </a:prstGeom>
          <a:solidFill>
            <a:srgbClr val="E3AF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/>
                <a:ea typeface="Calibri"/>
                <a:cs typeface="Times New Roman"/>
              </a:rPr>
              <a:t>Chatbot</a:t>
            </a:r>
          </a:p>
        </p:txBody>
      </p:sp>
    </p:spTree>
    <p:extLst>
      <p:ext uri="{BB962C8B-B14F-4D97-AF65-F5344CB8AC3E}">
        <p14:creationId xmlns:p14="http://schemas.microsoft.com/office/powerpoint/2010/main" val="2927072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12217-8697-C71D-8285-7DC0DDB15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83E88F-CB34-4EE3-76CC-64F1CCC37E0B}"/>
              </a:ext>
            </a:extLst>
          </p:cNvPr>
          <p:cNvSpPr txBox="1"/>
          <p:nvPr/>
        </p:nvSpPr>
        <p:spPr>
          <a:xfrm>
            <a:off x="0" y="6278880"/>
            <a:ext cx="12192000" cy="644434"/>
          </a:xfrm>
          <a:prstGeom prst="rect">
            <a:avLst/>
          </a:prstGeom>
          <a:solidFill>
            <a:srgbClr val="1C56A7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46CBD3-9C84-E24D-D226-7A156DA02C5F}"/>
              </a:ext>
            </a:extLst>
          </p:cNvPr>
          <p:cNvSpPr/>
          <p:nvPr/>
        </p:nvSpPr>
        <p:spPr>
          <a:xfrm>
            <a:off x="0" y="6278880"/>
            <a:ext cx="12192000" cy="113211"/>
          </a:xfrm>
          <a:prstGeom prst="rect">
            <a:avLst/>
          </a:prstGeom>
          <a:solidFill>
            <a:srgbClr val="307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7BBB41-DDD0-142E-4431-3A918EC2DA09}"/>
              </a:ext>
            </a:extLst>
          </p:cNvPr>
          <p:cNvSpPr/>
          <p:nvPr/>
        </p:nvSpPr>
        <p:spPr>
          <a:xfrm>
            <a:off x="0" y="14844"/>
            <a:ext cx="10791700" cy="445324"/>
          </a:xfrm>
          <a:prstGeom prst="rect">
            <a:avLst/>
          </a:prstGeom>
          <a:solidFill>
            <a:srgbClr val="307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latin typeface="Times New Roman"/>
                <a:ea typeface="Calibri"/>
                <a:cs typeface="Calibri"/>
              </a:rPr>
              <a:t>Trip Craft : Your Very Own Travel Planner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97C23C-7A12-A91A-D048-46955CE5D49A}"/>
              </a:ext>
            </a:extLst>
          </p:cNvPr>
          <p:cNvGrpSpPr/>
          <p:nvPr/>
        </p:nvGrpSpPr>
        <p:grpSpPr>
          <a:xfrm>
            <a:off x="0" y="14844"/>
            <a:ext cx="12192000" cy="6633368"/>
            <a:chOff x="0" y="14844"/>
            <a:chExt cx="12192000" cy="663336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58B54-7603-D1AE-AACB-A1B17FA5167A}"/>
                </a:ext>
              </a:extLst>
            </p:cNvPr>
            <p:cNvSpPr txBox="1"/>
            <p:nvPr/>
          </p:nvSpPr>
          <p:spPr>
            <a:xfrm>
              <a:off x="0" y="6278880"/>
              <a:ext cx="12192000" cy="369332"/>
            </a:xfrm>
            <a:prstGeom prst="rect">
              <a:avLst/>
            </a:prstGeom>
            <a:solidFill>
              <a:srgbClr val="1C56A7"/>
            </a:solidFill>
          </p:spPr>
          <p:txBody>
            <a:bodyPr wrap="square" rtlCol="0">
              <a:spAutoFit/>
            </a:bodyPr>
            <a:lstStyle/>
            <a:p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D18543-0DDA-684C-AEEB-6E4521E577D4}"/>
                </a:ext>
              </a:extLst>
            </p:cNvPr>
            <p:cNvSpPr/>
            <p:nvPr/>
          </p:nvSpPr>
          <p:spPr>
            <a:xfrm>
              <a:off x="0" y="6278880"/>
              <a:ext cx="12192000" cy="113211"/>
            </a:xfrm>
            <a:prstGeom prst="rect">
              <a:avLst/>
            </a:prstGeom>
            <a:solidFill>
              <a:srgbClr val="307A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422859-A074-215B-3A6E-8CAB72C8A7BE}"/>
                </a:ext>
              </a:extLst>
            </p:cNvPr>
            <p:cNvSpPr/>
            <p:nvPr/>
          </p:nvSpPr>
          <p:spPr>
            <a:xfrm>
              <a:off x="0" y="14844"/>
              <a:ext cx="12192000" cy="445324"/>
            </a:xfrm>
            <a:prstGeom prst="rect">
              <a:avLst/>
            </a:prstGeom>
            <a:solidFill>
              <a:srgbClr val="307A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dirty="0"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</a:rPr>
                <a:t>Trip Craft : Your Very Own Travel Planner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9CA80F-0B0A-700B-8C33-EACFAD89F26F}"/>
                </a:ext>
              </a:extLst>
            </p:cNvPr>
            <p:cNvSpPr/>
            <p:nvPr/>
          </p:nvSpPr>
          <p:spPr>
            <a:xfrm>
              <a:off x="2888152" y="799541"/>
              <a:ext cx="4875695" cy="74225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b="0" i="0" u="none" strike="noStrike" dirty="0">
                  <a:solidFill>
                    <a:srgbClr val="FFFFF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Technologies used</a:t>
              </a:r>
              <a:r>
                <a:rPr lang="en-US" sz="36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​</a:t>
              </a:r>
              <a:endParaRPr lang="en-US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Arrow: Pentagon 12">
              <a:extLst>
                <a:ext uri="{FF2B5EF4-FFF2-40B4-BE49-F238E27FC236}">
                  <a16:creationId xmlns:a16="http://schemas.microsoft.com/office/drawing/2014/main" id="{4C1F863A-0984-BECF-8EFF-F7C966F8C5D6}"/>
                </a:ext>
              </a:extLst>
            </p:cNvPr>
            <p:cNvSpPr/>
            <p:nvPr/>
          </p:nvSpPr>
          <p:spPr>
            <a:xfrm rot="5400000">
              <a:off x="2452585" y="3156679"/>
              <a:ext cx="3180625" cy="2224237"/>
            </a:xfrm>
            <a:prstGeom prst="homePlat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Arrow: Pentagon 13">
              <a:extLst>
                <a:ext uri="{FF2B5EF4-FFF2-40B4-BE49-F238E27FC236}">
                  <a16:creationId xmlns:a16="http://schemas.microsoft.com/office/drawing/2014/main" id="{32FECC1C-62C6-EC42-6090-F6ADA2D4985F}"/>
                </a:ext>
              </a:extLst>
            </p:cNvPr>
            <p:cNvSpPr/>
            <p:nvPr/>
          </p:nvSpPr>
          <p:spPr>
            <a:xfrm rot="5400000">
              <a:off x="-241953" y="3217237"/>
              <a:ext cx="3180625" cy="2103120"/>
            </a:xfrm>
            <a:prstGeom prst="homePlat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53502866-2989-817A-5F66-873BC4154C87}"/>
                </a:ext>
              </a:extLst>
            </p:cNvPr>
            <p:cNvSpPr/>
            <p:nvPr/>
          </p:nvSpPr>
          <p:spPr>
            <a:xfrm rot="5400000">
              <a:off x="7764127" y="3217236"/>
              <a:ext cx="3180625" cy="2103120"/>
            </a:xfrm>
            <a:prstGeom prst="homePlat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Arrow: Pentagon 15">
              <a:extLst>
                <a:ext uri="{FF2B5EF4-FFF2-40B4-BE49-F238E27FC236}">
                  <a16:creationId xmlns:a16="http://schemas.microsoft.com/office/drawing/2014/main" id="{99494467-791D-AF6F-7B36-5E73CD7186F4}"/>
                </a:ext>
              </a:extLst>
            </p:cNvPr>
            <p:cNvSpPr/>
            <p:nvPr/>
          </p:nvSpPr>
          <p:spPr>
            <a:xfrm rot="5400000">
              <a:off x="5183566" y="3174619"/>
              <a:ext cx="3180625" cy="2188355"/>
            </a:xfrm>
            <a:prstGeom prst="homePlat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AA783BC-D93B-DB6D-6862-F325630659D5}"/>
                </a:ext>
              </a:extLst>
            </p:cNvPr>
            <p:cNvCxnSpPr/>
            <p:nvPr/>
          </p:nvCxnSpPr>
          <p:spPr>
            <a:xfrm>
              <a:off x="296800" y="3017629"/>
              <a:ext cx="21513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6CB8CBF-706C-F112-F8D1-1C826E1E2704}"/>
                </a:ext>
              </a:extLst>
            </p:cNvPr>
            <p:cNvCxnSpPr>
              <a:cxnSpLocks/>
            </p:cNvCxnSpPr>
            <p:nvPr/>
          </p:nvCxnSpPr>
          <p:spPr>
            <a:xfrm>
              <a:off x="4188080" y="2105057"/>
              <a:ext cx="0" cy="5591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08372DF-6DCB-07D9-E809-7CE9738E4DD1}"/>
                </a:ext>
              </a:extLst>
            </p:cNvPr>
            <p:cNvCxnSpPr>
              <a:cxnSpLocks/>
            </p:cNvCxnSpPr>
            <p:nvPr/>
          </p:nvCxnSpPr>
          <p:spPr>
            <a:xfrm>
              <a:off x="6148960" y="2105057"/>
              <a:ext cx="0" cy="559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892E3BE-889F-675C-2844-3D67DD0D5305}"/>
                </a:ext>
              </a:extLst>
            </p:cNvPr>
            <p:cNvCxnSpPr>
              <a:cxnSpLocks/>
            </p:cNvCxnSpPr>
            <p:nvPr/>
          </p:nvCxnSpPr>
          <p:spPr>
            <a:xfrm>
              <a:off x="1389000" y="2123392"/>
              <a:ext cx="0" cy="5591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0E8BE37-6887-C480-D66A-09CD1484106A}"/>
                </a:ext>
              </a:extLst>
            </p:cNvPr>
            <p:cNvCxnSpPr>
              <a:cxnSpLocks/>
            </p:cNvCxnSpPr>
            <p:nvPr/>
          </p:nvCxnSpPr>
          <p:spPr>
            <a:xfrm>
              <a:off x="9572880" y="2105057"/>
              <a:ext cx="0" cy="5591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3C2023-FAE9-DE19-E0A8-6BA47A540C33}"/>
                </a:ext>
              </a:extLst>
            </p:cNvPr>
            <p:cNvCxnSpPr/>
            <p:nvPr/>
          </p:nvCxnSpPr>
          <p:spPr>
            <a:xfrm>
              <a:off x="1389000" y="2105057"/>
              <a:ext cx="21996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BA21C6D-852C-2927-A577-E6B7899E00DD}"/>
                </a:ext>
              </a:extLst>
            </p:cNvPr>
            <p:cNvCxnSpPr>
              <a:cxnSpLocks/>
            </p:cNvCxnSpPr>
            <p:nvPr/>
          </p:nvCxnSpPr>
          <p:spPr>
            <a:xfrm>
              <a:off x="4188080" y="2123340"/>
              <a:ext cx="8128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088E68F-972A-BAFD-B0D5-69A25CFD8935}"/>
                </a:ext>
              </a:extLst>
            </p:cNvPr>
            <p:cNvCxnSpPr/>
            <p:nvPr/>
          </p:nvCxnSpPr>
          <p:spPr>
            <a:xfrm>
              <a:off x="7373240" y="2105005"/>
              <a:ext cx="21996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0BEDF86-7359-B954-BF16-8B0AC7014ADD}"/>
                </a:ext>
              </a:extLst>
            </p:cNvPr>
            <p:cNvCxnSpPr>
              <a:cxnSpLocks/>
            </p:cNvCxnSpPr>
            <p:nvPr/>
          </p:nvCxnSpPr>
          <p:spPr>
            <a:xfrm>
              <a:off x="5336160" y="2123340"/>
              <a:ext cx="8128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278AB5E-96CE-A22C-6816-C94F91F43D52}"/>
                </a:ext>
              </a:extLst>
            </p:cNvPr>
            <p:cNvCxnSpPr>
              <a:cxnSpLocks/>
            </p:cNvCxnSpPr>
            <p:nvPr/>
          </p:nvCxnSpPr>
          <p:spPr>
            <a:xfrm>
              <a:off x="3588640" y="1545879"/>
              <a:ext cx="0" cy="577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8B54B7B-1A3E-FEDD-E0D3-6D59DE304AD7}"/>
                </a:ext>
              </a:extLst>
            </p:cNvPr>
            <p:cNvCxnSpPr>
              <a:cxnSpLocks/>
            </p:cNvCxnSpPr>
            <p:nvPr/>
          </p:nvCxnSpPr>
          <p:spPr>
            <a:xfrm>
              <a:off x="4980560" y="1545879"/>
              <a:ext cx="0" cy="577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C2CF696-687F-C344-5FB9-8BF3C02C3EEE}"/>
                </a:ext>
              </a:extLst>
            </p:cNvPr>
            <p:cNvCxnSpPr>
              <a:cxnSpLocks/>
            </p:cNvCxnSpPr>
            <p:nvPr/>
          </p:nvCxnSpPr>
          <p:spPr>
            <a:xfrm>
              <a:off x="5336160" y="1545879"/>
              <a:ext cx="0" cy="577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DE8989-F820-CFD1-88EF-DF96C5C0485A}"/>
                </a:ext>
              </a:extLst>
            </p:cNvPr>
            <p:cNvCxnSpPr>
              <a:cxnSpLocks/>
            </p:cNvCxnSpPr>
            <p:nvPr/>
          </p:nvCxnSpPr>
          <p:spPr>
            <a:xfrm>
              <a:off x="7373240" y="1545879"/>
              <a:ext cx="0" cy="577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461ED0-1AF6-852B-CA75-5238BE253E34}"/>
                </a:ext>
              </a:extLst>
            </p:cNvPr>
            <p:cNvCxnSpPr/>
            <p:nvPr/>
          </p:nvCxnSpPr>
          <p:spPr>
            <a:xfrm>
              <a:off x="2971420" y="3021716"/>
              <a:ext cx="21513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8AAB45A-461B-B7A8-A770-383761669A43}"/>
                </a:ext>
              </a:extLst>
            </p:cNvPr>
            <p:cNvCxnSpPr/>
            <p:nvPr/>
          </p:nvCxnSpPr>
          <p:spPr>
            <a:xfrm>
              <a:off x="5698188" y="3010232"/>
              <a:ext cx="21513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B1F65E5-DA56-EB78-9357-DAD5905280E6}"/>
                </a:ext>
              </a:extLst>
            </p:cNvPr>
            <p:cNvCxnSpPr/>
            <p:nvPr/>
          </p:nvCxnSpPr>
          <p:spPr>
            <a:xfrm>
              <a:off x="8343520" y="3021716"/>
              <a:ext cx="21513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69AEFB0-8A82-D7E0-F1B8-251433861B33}"/>
                </a:ext>
              </a:extLst>
            </p:cNvPr>
            <p:cNvSpPr txBox="1"/>
            <p:nvPr/>
          </p:nvSpPr>
          <p:spPr>
            <a:xfrm>
              <a:off x="715269" y="2648494"/>
              <a:ext cx="14099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Frontend</a:t>
              </a:r>
              <a:endPara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6A7FF8A-3A63-5EAE-03A8-59FB8FB0E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726" y="4439892"/>
              <a:ext cx="720634" cy="57862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18C1893-7281-1B54-A78E-3393E48E265A}"/>
                </a:ext>
              </a:extLst>
            </p:cNvPr>
            <p:cNvSpPr txBox="1"/>
            <p:nvPr/>
          </p:nvSpPr>
          <p:spPr>
            <a:xfrm>
              <a:off x="1160400" y="4583036"/>
              <a:ext cx="106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React.js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562A55-9ED0-FFB8-6248-4738DC3C96F5}"/>
                </a:ext>
              </a:extLst>
            </p:cNvPr>
            <p:cNvSpPr txBox="1"/>
            <p:nvPr/>
          </p:nvSpPr>
          <p:spPr>
            <a:xfrm>
              <a:off x="3530220" y="2682518"/>
              <a:ext cx="11937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Backend</a:t>
              </a:r>
              <a:endPara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415C68-2730-BFA1-6F3F-4CC1D2BDE90F}"/>
                </a:ext>
              </a:extLst>
            </p:cNvPr>
            <p:cNvSpPr txBox="1"/>
            <p:nvPr/>
          </p:nvSpPr>
          <p:spPr>
            <a:xfrm>
              <a:off x="6424117" y="2665797"/>
              <a:ext cx="11125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API</a:t>
              </a:r>
              <a:endPara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10DC371-8945-3EAD-6E5A-E34968AB8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7575" y="3689622"/>
              <a:ext cx="682983" cy="45130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3D2437D-40D3-34E3-EED7-5169CC8CB2B6}"/>
                </a:ext>
              </a:extLst>
            </p:cNvPr>
            <p:cNvSpPr txBox="1"/>
            <p:nvPr/>
          </p:nvSpPr>
          <p:spPr>
            <a:xfrm>
              <a:off x="3777011" y="3733903"/>
              <a:ext cx="14935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Springboot</a:t>
              </a:r>
              <a:endParaRPr lang="en-IN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F37BCA2-9ADA-96AD-00AD-C88546BC8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9" t="17889" r="10420"/>
            <a:stretch/>
          </p:blipFill>
          <p:spPr>
            <a:xfrm>
              <a:off x="555064" y="3188316"/>
              <a:ext cx="561616" cy="49961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8381465-76F1-8D5A-D7F0-D43309539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55" t="18370" r="26412"/>
            <a:stretch/>
          </p:blipFill>
          <p:spPr>
            <a:xfrm>
              <a:off x="590919" y="3831307"/>
              <a:ext cx="493167" cy="499617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A6E3E90-D781-368F-DE7D-85D533BB3109}"/>
                </a:ext>
              </a:extLst>
            </p:cNvPr>
            <p:cNvSpPr txBox="1"/>
            <p:nvPr/>
          </p:nvSpPr>
          <p:spPr>
            <a:xfrm>
              <a:off x="1238371" y="3253915"/>
              <a:ext cx="12191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HTML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D5DA7A-9ADE-C7C2-CDE3-953E3A352790}"/>
                </a:ext>
              </a:extLst>
            </p:cNvPr>
            <p:cNvSpPr txBox="1"/>
            <p:nvPr/>
          </p:nvSpPr>
          <p:spPr>
            <a:xfrm>
              <a:off x="1200541" y="3885845"/>
              <a:ext cx="8237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CSS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63DB1B8-D400-A47B-73B2-5F9480AD533B}"/>
                </a:ext>
              </a:extLst>
            </p:cNvPr>
            <p:cNvSpPr txBox="1"/>
            <p:nvPr/>
          </p:nvSpPr>
          <p:spPr>
            <a:xfrm>
              <a:off x="6367080" y="3184857"/>
              <a:ext cx="13967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Gemini API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48B02BE-5980-120F-B428-AD0859DAF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833" y="3163909"/>
              <a:ext cx="592473" cy="548432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112B3FC-7669-183C-FB76-452ECEC42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8445833" y="3846891"/>
              <a:ext cx="682984" cy="616169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E657088-72E8-3BB4-C134-0471A672EB79}"/>
                </a:ext>
              </a:extLst>
            </p:cNvPr>
            <p:cNvSpPr txBox="1"/>
            <p:nvPr/>
          </p:nvSpPr>
          <p:spPr>
            <a:xfrm>
              <a:off x="9028484" y="3207513"/>
              <a:ext cx="13967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Python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9EFDACE-F238-1F3D-1699-6E3806B41E74}"/>
                </a:ext>
              </a:extLst>
            </p:cNvPr>
            <p:cNvSpPr txBox="1"/>
            <p:nvPr/>
          </p:nvSpPr>
          <p:spPr>
            <a:xfrm>
              <a:off x="9131250" y="3885845"/>
              <a:ext cx="11989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Machine Learning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CD1847E-E6AE-B4D6-5E5F-5F3BDC296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4842" y="3010232"/>
              <a:ext cx="609652" cy="566699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4FCBCC-A91E-91BD-0C0F-FC663E5AFD0A}"/>
                </a:ext>
              </a:extLst>
            </p:cNvPr>
            <p:cNvSpPr txBox="1"/>
            <p:nvPr/>
          </p:nvSpPr>
          <p:spPr>
            <a:xfrm>
              <a:off x="3702137" y="3160756"/>
              <a:ext cx="14935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Java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EFE99A0-0325-F05A-1B78-E88A49D93650}"/>
                </a:ext>
              </a:extLst>
            </p:cNvPr>
            <p:cNvSpPr txBox="1"/>
            <p:nvPr/>
          </p:nvSpPr>
          <p:spPr>
            <a:xfrm>
              <a:off x="8836665" y="2679272"/>
              <a:ext cx="14935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AI</a:t>
              </a:r>
              <a:endParaRPr lang="en-IN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B6828FC-054A-7958-C574-F1B09F8EC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009" y="4217017"/>
              <a:ext cx="573709" cy="489635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1970FBB-52AB-22C0-72B6-208EE30CE2F6}"/>
                </a:ext>
              </a:extLst>
            </p:cNvPr>
            <p:cNvSpPr txBox="1"/>
            <p:nvPr/>
          </p:nvSpPr>
          <p:spPr>
            <a:xfrm>
              <a:off x="3729821" y="4328157"/>
              <a:ext cx="14935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MongoDb</a:t>
              </a:r>
              <a:endParaRPr lang="en-IN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A16F2D5-78E3-C713-97C2-5670C02B4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7746" y="4675750"/>
              <a:ext cx="564472" cy="369332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A080CCB-9E99-492B-28CA-D30B262BD097}"/>
                </a:ext>
              </a:extLst>
            </p:cNvPr>
            <p:cNvSpPr txBox="1"/>
            <p:nvPr/>
          </p:nvSpPr>
          <p:spPr>
            <a:xfrm>
              <a:off x="3732086" y="4731696"/>
              <a:ext cx="14229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Cloudinary</a:t>
              </a:r>
              <a:endParaRPr lang="en-IN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6" name="Picture 2" descr="Google Gemini icon SVG Vector &amp; PNG Free Download | UXWing">
              <a:extLst>
                <a:ext uri="{FF2B5EF4-FFF2-40B4-BE49-F238E27FC236}">
                  <a16:creationId xmlns:a16="http://schemas.microsoft.com/office/drawing/2014/main" id="{485C3B2C-17D9-1F27-1876-88E52ECF2F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5600" y="3060386"/>
              <a:ext cx="618275" cy="618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4458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FD9CB-1788-E3F9-1953-1A92E7F2C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431F6B-BA54-39B3-5493-B3FB77FA7764}"/>
              </a:ext>
            </a:extLst>
          </p:cNvPr>
          <p:cNvSpPr txBox="1"/>
          <p:nvPr/>
        </p:nvSpPr>
        <p:spPr>
          <a:xfrm>
            <a:off x="0" y="6278880"/>
            <a:ext cx="12192000" cy="644434"/>
          </a:xfrm>
          <a:prstGeom prst="rect">
            <a:avLst/>
          </a:prstGeom>
          <a:solidFill>
            <a:srgbClr val="1C56A7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7A29E8-EDE5-FF92-F874-DF3BAF631294}"/>
              </a:ext>
            </a:extLst>
          </p:cNvPr>
          <p:cNvSpPr/>
          <p:nvPr/>
        </p:nvSpPr>
        <p:spPr>
          <a:xfrm>
            <a:off x="0" y="6278880"/>
            <a:ext cx="12192000" cy="113211"/>
          </a:xfrm>
          <a:prstGeom prst="rect">
            <a:avLst/>
          </a:prstGeom>
          <a:solidFill>
            <a:srgbClr val="307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718EC0-1891-A9B8-DB48-E8CB24424BB4}"/>
              </a:ext>
            </a:extLst>
          </p:cNvPr>
          <p:cNvSpPr/>
          <p:nvPr/>
        </p:nvSpPr>
        <p:spPr>
          <a:xfrm>
            <a:off x="0" y="14844"/>
            <a:ext cx="12192000" cy="445324"/>
          </a:xfrm>
          <a:prstGeom prst="rect">
            <a:avLst/>
          </a:prstGeom>
          <a:solidFill>
            <a:srgbClr val="307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latin typeface="Times New Roman"/>
                <a:ea typeface="Calibri"/>
                <a:cs typeface="Calibri"/>
              </a:rPr>
              <a:t>Trip Craft : Your Very Own Travel Planner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572A22-0A7C-4BCA-0975-7EF0DF264214}"/>
              </a:ext>
            </a:extLst>
          </p:cNvPr>
          <p:cNvGrpSpPr/>
          <p:nvPr/>
        </p:nvGrpSpPr>
        <p:grpSpPr>
          <a:xfrm>
            <a:off x="1377698" y="603683"/>
            <a:ext cx="4852971" cy="3835371"/>
            <a:chOff x="4580959" y="2069663"/>
            <a:chExt cx="5040551" cy="29733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957239-1988-437A-7CC1-C3E6A34CBD10}"/>
                </a:ext>
              </a:extLst>
            </p:cNvPr>
            <p:cNvSpPr txBox="1"/>
            <p:nvPr/>
          </p:nvSpPr>
          <p:spPr>
            <a:xfrm>
              <a:off x="4787083" y="2069663"/>
              <a:ext cx="3349081" cy="70386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600" b="1" dirty="0">
                  <a:latin typeface="Times New Roman"/>
                  <a:cs typeface="Times New Roman"/>
                </a:rPr>
                <a:t>AI-Powered Travel Itinerary Planner:</a:t>
              </a:r>
            </a:p>
            <a:p>
              <a:r>
                <a:rPr lang="en-US" sz="1050" dirty="0">
                  <a:latin typeface="Times New Roman"/>
                  <a:cs typeface="Times New Roman"/>
                </a:rPr>
                <a:t>AI-driven tool that adjusts travel itineraries in real time based on trending travel hotspot patterns.</a:t>
              </a:r>
              <a:endParaRPr lang="en-US" sz="1050" dirty="0">
                <a:latin typeface="Times New Roman"/>
                <a:ea typeface="Calibri"/>
                <a:cs typeface="Times New Roman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0E0710-A5C4-01E2-6DE9-07CCD0C07FE4}"/>
                </a:ext>
              </a:extLst>
            </p:cNvPr>
            <p:cNvSpPr txBox="1"/>
            <p:nvPr/>
          </p:nvSpPr>
          <p:spPr>
            <a:xfrm>
              <a:off x="7126389" y="3150547"/>
              <a:ext cx="2495121" cy="5129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" sz="1600" b="1" dirty="0">
                  <a:latin typeface="Times New Roman"/>
                  <a:cs typeface="Times New Roman"/>
                </a:rPr>
                <a:t>Snap Safari</a:t>
              </a:r>
              <a:r>
                <a:rPr lang="en" sz="1600" dirty="0">
                  <a:latin typeface="Times New Roman"/>
                  <a:cs typeface="Times New Roman"/>
                </a:rPr>
                <a:t> </a:t>
              </a:r>
              <a:r>
                <a:rPr lang="en-US" sz="1600" b="1" dirty="0">
                  <a:latin typeface="Times New Roman"/>
                  <a:cs typeface="Times New Roman"/>
                </a:rPr>
                <a:t>:</a:t>
              </a:r>
              <a:endParaRPr lang="en-US" sz="1600" dirty="0">
                <a:latin typeface="Times New Roman"/>
                <a:cs typeface="Times New Roman"/>
              </a:endParaRPr>
            </a:p>
            <a:p>
              <a:r>
                <a:rPr lang="en" sz="1050" dirty="0">
                  <a:latin typeface="Times New Roman"/>
                  <a:cs typeface="Times New Roman"/>
                </a:rPr>
                <a:t>Users can post travel photos, similar to an Instagram-style experience.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EBD65E-6C73-A733-5CD3-DDDCB3D7FCDE}"/>
                </a:ext>
              </a:extLst>
            </p:cNvPr>
            <p:cNvSpPr txBox="1"/>
            <p:nvPr/>
          </p:nvSpPr>
          <p:spPr>
            <a:xfrm>
              <a:off x="4580959" y="4154200"/>
              <a:ext cx="3142860" cy="88878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600" b="1" dirty="0">
                  <a:latin typeface="Times New Roman"/>
                  <a:ea typeface="+mn-lt"/>
                  <a:cs typeface="+mn-lt"/>
                </a:rPr>
                <a:t>Live Itinerary Collaboration:</a:t>
              </a:r>
            </a:p>
            <a:p>
              <a:r>
                <a:rPr lang="en-US" sz="1050" dirty="0">
                  <a:latin typeface="Times New Roman"/>
                  <a:ea typeface="+mn-lt"/>
                  <a:cs typeface="+mn-lt"/>
                </a:rPr>
                <a:t>Enables multiple users to co-create, edit, and share travel plans in real-time, ensuring seamless </a:t>
              </a:r>
            </a:p>
            <a:p>
              <a:r>
                <a:rPr lang="en-US" sz="1050" dirty="0">
                  <a:latin typeface="Times New Roman"/>
                  <a:ea typeface="+mn-lt"/>
                  <a:cs typeface="+mn-lt"/>
                </a:rPr>
                <a:t>coordination and </a:t>
              </a:r>
            </a:p>
            <a:p>
              <a:r>
                <a:rPr lang="en-US" sz="1050" dirty="0">
                  <a:latin typeface="Times New Roman"/>
                  <a:ea typeface="+mn-lt"/>
                  <a:cs typeface="+mn-lt"/>
                </a:rPr>
                <a:t>personalized itineraries </a:t>
              </a:r>
            </a:p>
            <a:p>
              <a:r>
                <a:rPr lang="en-US" sz="1050" dirty="0">
                  <a:latin typeface="Times New Roman"/>
                  <a:ea typeface="+mn-lt"/>
                  <a:cs typeface="+mn-lt"/>
                </a:rPr>
                <a:t>for group trips.</a:t>
              </a:r>
              <a:endParaRPr lang="en-US" sz="1050" dirty="0">
                <a:latin typeface="Times New Roman"/>
                <a:ea typeface="Calibri"/>
                <a:cs typeface="Calibri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9CA114D-F64C-505C-2A87-75B9C3AF4C39}"/>
              </a:ext>
            </a:extLst>
          </p:cNvPr>
          <p:cNvSpPr txBox="1"/>
          <p:nvPr/>
        </p:nvSpPr>
        <p:spPr>
          <a:xfrm>
            <a:off x="8023352" y="1665345"/>
            <a:ext cx="363765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u="sng">
                <a:latin typeface="Times New Roman"/>
                <a:ea typeface="Calibri"/>
                <a:cs typeface="Calibri"/>
              </a:rPr>
              <a:t>UNIQUE FEATURES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418B3B4D-1147-EFDF-3CE0-DCCE0CF76228}"/>
              </a:ext>
            </a:extLst>
          </p:cNvPr>
          <p:cNvSpPr/>
          <p:nvPr/>
        </p:nvSpPr>
        <p:spPr>
          <a:xfrm>
            <a:off x="6499839" y="1638125"/>
            <a:ext cx="1411941" cy="571500"/>
          </a:xfrm>
          <a:prstGeom prst="leftArrow">
            <a:avLst/>
          </a:prstGeom>
          <a:solidFill>
            <a:srgbClr val="037D9C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5099D9-F91C-7007-2D2A-B0EC9D3E4E78}"/>
              </a:ext>
            </a:extLst>
          </p:cNvPr>
          <p:cNvSpPr txBox="1"/>
          <p:nvPr/>
        </p:nvSpPr>
        <p:spPr>
          <a:xfrm>
            <a:off x="1338241" y="4869228"/>
            <a:ext cx="31959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u="sng" dirty="0">
                <a:latin typeface="Times New Roman"/>
                <a:ea typeface="Calibri"/>
                <a:cs typeface="Calibri"/>
              </a:rPr>
              <a:t>BENEFITS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24E2E950-DB15-1551-1DD2-5B631C079EB4}"/>
              </a:ext>
            </a:extLst>
          </p:cNvPr>
          <p:cNvSpPr/>
          <p:nvPr/>
        </p:nvSpPr>
        <p:spPr>
          <a:xfrm rot="10800000">
            <a:off x="3388658" y="4818492"/>
            <a:ext cx="1411941" cy="571500"/>
          </a:xfrm>
          <a:prstGeom prst="leftArrow">
            <a:avLst/>
          </a:prstGeom>
          <a:solidFill>
            <a:srgbClr val="1586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D8AE9BD-B3AF-0B12-9C7B-71B2A740A543}"/>
              </a:ext>
            </a:extLst>
          </p:cNvPr>
          <p:cNvGrpSpPr/>
          <p:nvPr/>
        </p:nvGrpSpPr>
        <p:grpSpPr>
          <a:xfrm>
            <a:off x="5140751" y="3488558"/>
            <a:ext cx="7048390" cy="2598424"/>
            <a:chOff x="1666240" y="1623060"/>
            <a:chExt cx="8351520" cy="300619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019F6A2-4A2A-0601-A84D-16612585E02F}"/>
                </a:ext>
              </a:extLst>
            </p:cNvPr>
            <p:cNvGrpSpPr/>
            <p:nvPr/>
          </p:nvGrpSpPr>
          <p:grpSpPr>
            <a:xfrm>
              <a:off x="1666240" y="1623060"/>
              <a:ext cx="8351520" cy="854367"/>
              <a:chOff x="701040" y="1714500"/>
              <a:chExt cx="8351520" cy="854367"/>
            </a:xfrm>
          </p:grpSpPr>
          <p:pic>
            <p:nvPicPr>
              <p:cNvPr id="32" name="Picture 4" descr="Change Management Powerpoint Presentation Slides Slide18">
                <a:extLst>
                  <a:ext uri="{FF2B5EF4-FFF2-40B4-BE49-F238E27FC236}">
                    <a16:creationId xmlns:a16="http://schemas.microsoft.com/office/drawing/2014/main" id="{BEF116E2-09BD-0DF8-F209-E309369F0F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048" r="33000" b="39685"/>
              <a:stretch/>
            </p:blipFill>
            <p:spPr bwMode="auto">
              <a:xfrm>
                <a:off x="701040" y="1714500"/>
                <a:ext cx="8168640" cy="7726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D991BC8-9FED-BB81-F2EA-0F5F58978730}"/>
                  </a:ext>
                </a:extLst>
              </p:cNvPr>
              <p:cNvSpPr/>
              <p:nvPr/>
            </p:nvSpPr>
            <p:spPr>
              <a:xfrm>
                <a:off x="1767840" y="1818640"/>
                <a:ext cx="543560" cy="516444"/>
              </a:xfrm>
              <a:prstGeom prst="ellipse">
                <a:avLst/>
              </a:prstGeom>
              <a:solidFill>
                <a:srgbClr val="1663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A31AFBA-9960-A07A-6632-6834F3CEBC3B}"/>
                  </a:ext>
                </a:extLst>
              </p:cNvPr>
              <p:cNvSpPr/>
              <p:nvPr/>
            </p:nvSpPr>
            <p:spPr>
              <a:xfrm>
                <a:off x="3730752" y="1818640"/>
                <a:ext cx="543560" cy="516444"/>
              </a:xfrm>
              <a:prstGeom prst="ellipse">
                <a:avLst/>
              </a:prstGeom>
              <a:solidFill>
                <a:srgbClr val="19A58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AFDEDAE-628F-77B9-E0A7-0C2A027123D0}"/>
                  </a:ext>
                </a:extLst>
              </p:cNvPr>
              <p:cNvSpPr/>
              <p:nvPr/>
            </p:nvSpPr>
            <p:spPr>
              <a:xfrm>
                <a:off x="5638800" y="1818640"/>
                <a:ext cx="543560" cy="564896"/>
              </a:xfrm>
              <a:prstGeom prst="ellipse">
                <a:avLst/>
              </a:prstGeom>
              <a:solidFill>
                <a:srgbClr val="99BB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1DFC7EB-B271-F012-A7AB-F4289B24047C}"/>
                  </a:ext>
                </a:extLst>
              </p:cNvPr>
              <p:cNvSpPr/>
              <p:nvPr/>
            </p:nvSpPr>
            <p:spPr>
              <a:xfrm>
                <a:off x="7504176" y="1794414"/>
                <a:ext cx="543560" cy="564896"/>
              </a:xfrm>
              <a:prstGeom prst="ellipse">
                <a:avLst/>
              </a:prstGeom>
              <a:solidFill>
                <a:srgbClr val="1962B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7BCC93B-C9F3-F435-E368-EC7EFC1162BD}"/>
                  </a:ext>
                </a:extLst>
              </p:cNvPr>
              <p:cNvSpPr/>
              <p:nvPr/>
            </p:nvSpPr>
            <p:spPr>
              <a:xfrm rot="19040071">
                <a:off x="8711184" y="1714500"/>
                <a:ext cx="341376" cy="3398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384D743-03C0-F46D-731E-09CB7834259F}"/>
                  </a:ext>
                </a:extLst>
              </p:cNvPr>
              <p:cNvSpPr/>
              <p:nvPr/>
            </p:nvSpPr>
            <p:spPr>
              <a:xfrm rot="19040071">
                <a:off x="8703173" y="2229015"/>
                <a:ext cx="341376" cy="3398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24476F4-7EC9-50E4-39D8-5D17FAA67283}"/>
                </a:ext>
              </a:extLst>
            </p:cNvPr>
            <p:cNvCxnSpPr/>
            <p:nvPr/>
          </p:nvCxnSpPr>
          <p:spPr>
            <a:xfrm>
              <a:off x="3004820" y="2395728"/>
              <a:ext cx="0" cy="941832"/>
            </a:xfrm>
            <a:prstGeom prst="line">
              <a:avLst/>
            </a:prstGeom>
            <a:ln>
              <a:solidFill>
                <a:srgbClr val="1663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21D2C03-273D-0B6C-2CA0-896590611367}"/>
                </a:ext>
              </a:extLst>
            </p:cNvPr>
            <p:cNvCxnSpPr/>
            <p:nvPr/>
          </p:nvCxnSpPr>
          <p:spPr>
            <a:xfrm>
              <a:off x="4967732" y="2395728"/>
              <a:ext cx="0" cy="941832"/>
            </a:xfrm>
            <a:prstGeom prst="line">
              <a:avLst/>
            </a:prstGeom>
            <a:ln>
              <a:solidFill>
                <a:srgbClr val="1DA3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52FB2D-9E5B-B12A-D3F1-12655726C722}"/>
                </a:ext>
              </a:extLst>
            </p:cNvPr>
            <p:cNvCxnSpPr/>
            <p:nvPr/>
          </p:nvCxnSpPr>
          <p:spPr>
            <a:xfrm>
              <a:off x="8756904" y="2395728"/>
              <a:ext cx="0" cy="941832"/>
            </a:xfrm>
            <a:prstGeom prst="line">
              <a:avLst/>
            </a:prstGeom>
            <a:ln>
              <a:solidFill>
                <a:srgbClr val="1663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518B1EF-5A95-AD92-2624-84A5B08EE18B}"/>
                </a:ext>
              </a:extLst>
            </p:cNvPr>
            <p:cNvCxnSpPr/>
            <p:nvPr/>
          </p:nvCxnSpPr>
          <p:spPr>
            <a:xfrm>
              <a:off x="6875780" y="2395728"/>
              <a:ext cx="0" cy="941832"/>
            </a:xfrm>
            <a:prstGeom prst="line">
              <a:avLst/>
            </a:prstGeom>
            <a:ln>
              <a:solidFill>
                <a:srgbClr val="99BB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AB97544-1781-90F8-46C4-B92A62F77046}"/>
                </a:ext>
              </a:extLst>
            </p:cNvPr>
            <p:cNvSpPr/>
            <p:nvPr/>
          </p:nvSpPr>
          <p:spPr>
            <a:xfrm>
              <a:off x="2024117" y="3236217"/>
              <a:ext cx="1719071" cy="1362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101600">
                <a:srgbClr val="1663B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Saves Money Travel Expenses</a:t>
              </a: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:</a:t>
              </a:r>
              <a:endParaRPr lang="en-IN" sz="1050" dirty="0">
                <a:solidFill>
                  <a:schemeClr val="tx1"/>
                </a:solidFill>
                <a:latin typeface="Aptos"/>
              </a:endParaRPr>
            </a:p>
            <a:p>
              <a:r>
                <a:rPr lang="en-US" sz="1050" dirty="0">
                  <a:solidFill>
                    <a:schemeClr val="tx1"/>
                  </a:solidFill>
                  <a:latin typeface="Aptos"/>
                </a:rPr>
                <a:t>Predicts the best time to book flights and hotels.</a:t>
              </a:r>
              <a:endParaRPr lang="en-IN" sz="1050" dirty="0">
                <a:solidFill>
                  <a:schemeClr val="tx1"/>
                </a:solidFill>
                <a:latin typeface="Apto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62189D2-B823-79CF-7B6D-2284C4072424}"/>
                </a:ext>
              </a:extLst>
            </p:cNvPr>
            <p:cNvSpPr/>
            <p:nvPr/>
          </p:nvSpPr>
          <p:spPr>
            <a:xfrm>
              <a:off x="4026408" y="3260495"/>
              <a:ext cx="1719071" cy="1362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101600">
                <a:srgbClr val="13A88B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Enhances Travel Experience</a:t>
              </a: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– </a:t>
              </a:r>
              <a:r>
                <a:rPr lang="en-US" sz="900" dirty="0">
                  <a:solidFill>
                    <a:schemeClr val="tx1"/>
                  </a:solidFill>
                  <a:latin typeface="Aptos"/>
                  <a:cs typeface="Times New Roman"/>
                </a:rPr>
                <a:t>Allows travelers to focus on experiences rather than money management.</a:t>
              </a:r>
              <a:endParaRPr lang="en-IN" sz="900" dirty="0">
                <a:solidFill>
                  <a:schemeClr val="tx1"/>
                </a:solidFill>
                <a:latin typeface="Aptos"/>
                <a:cs typeface="Times New Roman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BFC1719-8773-07D6-06C8-4833DA5DED3B}"/>
                </a:ext>
              </a:extLst>
            </p:cNvPr>
            <p:cNvSpPr/>
            <p:nvPr/>
          </p:nvSpPr>
          <p:spPr>
            <a:xfrm>
              <a:off x="5967733" y="3260495"/>
              <a:ext cx="1719071" cy="1362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101600">
                <a:srgbClr val="99BB5C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sz="1400" b="1">
                  <a:solidFill>
                    <a:schemeClr val="tx1"/>
                  </a:solidFill>
                  <a:latin typeface="Times New Roman"/>
                  <a:cs typeface="Times New Roman"/>
                </a:rPr>
                <a:t>Improves Trip Planning Efficiency</a:t>
              </a:r>
              <a:r>
                <a:rPr lang="en-US" sz="1400">
                  <a:solidFill>
                    <a:schemeClr val="tx1"/>
                  </a:solidFill>
                  <a:latin typeface="Times New Roman"/>
                  <a:cs typeface="Times New Roman"/>
                </a:rPr>
                <a:t>:</a:t>
              </a:r>
            </a:p>
            <a:p>
              <a:r>
                <a:rPr lang="en-US" sz="1000">
                  <a:solidFill>
                    <a:schemeClr val="tx1"/>
                  </a:solidFill>
                  <a:latin typeface="Aptos"/>
                </a:rPr>
                <a:t>Reduces time spent on budgeting and booking.</a:t>
              </a:r>
              <a:endParaRPr lang="en-IN" sz="1000">
                <a:solidFill>
                  <a:schemeClr val="tx1"/>
                </a:solidFill>
                <a:latin typeface="Apto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5BCC35D-3EA4-333C-3D49-907950B5FF63}"/>
                </a:ext>
              </a:extLst>
            </p:cNvPr>
            <p:cNvSpPr/>
            <p:nvPr/>
          </p:nvSpPr>
          <p:spPr>
            <a:xfrm>
              <a:off x="7924292" y="3266797"/>
              <a:ext cx="1719071" cy="1362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glow rad="101600">
                <a:srgbClr val="1763B1"/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sz="1600" b="1">
                  <a:solidFill>
                    <a:schemeClr val="tx1"/>
                  </a:solidFill>
                  <a:latin typeface="Times New Roman"/>
                  <a:cs typeface="Times New Roman"/>
                </a:rPr>
                <a:t>Reduces Financial Stress</a:t>
              </a:r>
              <a:r>
                <a:rPr lang="en-US" sz="1600">
                  <a:solidFill>
                    <a:schemeClr val="tx1"/>
                  </a:solidFill>
                  <a:latin typeface="Times New Roman"/>
                  <a:cs typeface="Times New Roman"/>
                </a:rPr>
                <a:t> – </a:t>
              </a:r>
              <a:r>
                <a:rPr lang="en-US" sz="1000">
                  <a:solidFill>
                    <a:schemeClr val="tx1"/>
                  </a:solidFill>
                  <a:latin typeface="Aptos"/>
                </a:rPr>
                <a:t>Eliminates worries about running out of money during trips.</a:t>
              </a:r>
              <a:endParaRPr lang="en-IN" sz="1000">
                <a:solidFill>
                  <a:schemeClr val="tx1"/>
                </a:solidFill>
                <a:latin typeface="Aptos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D2E799C-07D2-D1B5-51F2-6B421E645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2750" y="1760693"/>
              <a:ext cx="379682" cy="37968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0CF7ABE-BD8C-C75E-DED6-783C3551E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1660" y="1781995"/>
              <a:ext cx="406853" cy="40685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FAE4BF-2379-0DCB-2A81-5BFD22A8E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2034" y="1753011"/>
              <a:ext cx="464820" cy="4648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D065259-5C18-761B-2CA6-4879DA4C5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66912" y="1781070"/>
              <a:ext cx="406853" cy="406853"/>
            </a:xfrm>
            <a:prstGeom prst="rect">
              <a:avLst/>
            </a:prstGeom>
          </p:spPr>
        </p:pic>
      </p:grpSp>
      <p:sp>
        <p:nvSpPr>
          <p:cNvPr id="6" name="Arrow: Quad 5">
            <a:extLst>
              <a:ext uri="{FF2B5EF4-FFF2-40B4-BE49-F238E27FC236}">
                <a16:creationId xmlns:a16="http://schemas.microsoft.com/office/drawing/2014/main" id="{B7CA58A5-B2A0-EA54-010C-CB72F65768F1}"/>
              </a:ext>
            </a:extLst>
          </p:cNvPr>
          <p:cNvSpPr/>
          <p:nvPr/>
        </p:nvSpPr>
        <p:spPr>
          <a:xfrm>
            <a:off x="1944584" y="1554013"/>
            <a:ext cx="1650434" cy="1656164"/>
          </a:xfrm>
          <a:prstGeom prst="quadArrow">
            <a:avLst/>
          </a:prstGeom>
          <a:solidFill>
            <a:schemeClr val="bg2">
              <a:lumMod val="90000"/>
            </a:schemeClr>
          </a:solidFill>
          <a:ln>
            <a:solidFill>
              <a:srgbClr val="1460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C12D85-50E7-7FF8-4342-1167114250A3}"/>
              </a:ext>
            </a:extLst>
          </p:cNvPr>
          <p:cNvSpPr txBox="1"/>
          <p:nvPr/>
        </p:nvSpPr>
        <p:spPr>
          <a:xfrm>
            <a:off x="58436" y="1691705"/>
            <a:ext cx="198190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from Scratch: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travelers to build fully custom itineraries manually, offering total control over every destination, activity, and time slot.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890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84932-D737-8CEA-3557-B3A44FBD4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9420A8-E25F-638D-F9C3-65A47D5A3850}"/>
              </a:ext>
            </a:extLst>
          </p:cNvPr>
          <p:cNvSpPr txBox="1"/>
          <p:nvPr/>
        </p:nvSpPr>
        <p:spPr>
          <a:xfrm>
            <a:off x="0" y="6278880"/>
            <a:ext cx="12192000" cy="644434"/>
          </a:xfrm>
          <a:prstGeom prst="rect">
            <a:avLst/>
          </a:prstGeom>
          <a:solidFill>
            <a:srgbClr val="1C56A7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D08878-81A3-FA3F-A3FF-A8CBCE4B4597}"/>
              </a:ext>
            </a:extLst>
          </p:cNvPr>
          <p:cNvSpPr/>
          <p:nvPr/>
        </p:nvSpPr>
        <p:spPr>
          <a:xfrm>
            <a:off x="0" y="6278880"/>
            <a:ext cx="12192000" cy="113211"/>
          </a:xfrm>
          <a:prstGeom prst="rect">
            <a:avLst/>
          </a:prstGeom>
          <a:solidFill>
            <a:srgbClr val="307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6B98B5-0B38-CEE9-3C7E-5D68751FDA89}"/>
              </a:ext>
            </a:extLst>
          </p:cNvPr>
          <p:cNvSpPr/>
          <p:nvPr/>
        </p:nvSpPr>
        <p:spPr>
          <a:xfrm>
            <a:off x="0" y="14844"/>
            <a:ext cx="12192000" cy="445324"/>
          </a:xfrm>
          <a:prstGeom prst="rect">
            <a:avLst/>
          </a:prstGeom>
          <a:solidFill>
            <a:srgbClr val="307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latin typeface="Times New Roman"/>
                <a:ea typeface="Calibri"/>
                <a:cs typeface="Calibri"/>
              </a:rPr>
              <a:t>Trip Craft : Your Very Own Travel Planner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E201C-E99F-341F-DB07-7B83683933DB}"/>
              </a:ext>
            </a:extLst>
          </p:cNvPr>
          <p:cNvSpPr txBox="1"/>
          <p:nvPr/>
        </p:nvSpPr>
        <p:spPr>
          <a:xfrm>
            <a:off x="178516" y="1558416"/>
            <a:ext cx="972533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000" b="1">
                <a:latin typeface="Times New Roman"/>
                <a:ea typeface="+mn-lt"/>
                <a:cs typeface="+mn-lt"/>
              </a:rPr>
              <a:t>Sustainable Travel Suggestions</a:t>
            </a:r>
            <a:r>
              <a:rPr lang="en-US" sz="2000">
                <a:latin typeface="Times New Roman"/>
                <a:ea typeface="+mn-lt"/>
                <a:cs typeface="+mn-lt"/>
              </a:rPr>
              <a:t>: Suggest eco-friendly stays, green transport options, and practical tips to help travelers reduce their environmental impact and travel responsibly.</a:t>
            </a:r>
            <a:endParaRPr lang="en-US" sz="2000">
              <a:latin typeface="Times New Roman"/>
              <a:ea typeface="Calibri"/>
              <a:cs typeface="Calibri"/>
            </a:endParaRPr>
          </a:p>
        </p:txBody>
      </p:sp>
      <p:pic>
        <p:nvPicPr>
          <p:cNvPr id="11" name="Picture 10" descr="A screenshot of a mobile phone&#10;&#10;AI-generated content may be incorrect.">
            <a:extLst>
              <a:ext uri="{FF2B5EF4-FFF2-40B4-BE49-F238E27FC236}">
                <a16:creationId xmlns:a16="http://schemas.microsoft.com/office/drawing/2014/main" id="{5AA798C6-5FFF-469A-7A55-9A155809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118" y="998134"/>
            <a:ext cx="1184598" cy="25275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DB6FD2-0CB0-EA25-1601-05E7424B3820}"/>
              </a:ext>
            </a:extLst>
          </p:cNvPr>
          <p:cNvSpPr txBox="1"/>
          <p:nvPr/>
        </p:nvSpPr>
        <p:spPr>
          <a:xfrm>
            <a:off x="1563200" y="2769296"/>
            <a:ext cx="1016080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000" b="1">
                <a:latin typeface="Times New Roman"/>
                <a:ea typeface="+mn-lt"/>
                <a:cs typeface="+mn-lt"/>
              </a:rPr>
              <a:t>Hidden Gems</a:t>
            </a:r>
            <a:r>
              <a:rPr lang="en-US" sz="2000">
                <a:latin typeface="Times New Roman"/>
                <a:ea typeface="+mn-lt"/>
                <a:cs typeface="+mn-lt"/>
              </a:rPr>
              <a:t>: Recommend lesser-known, unique destinations and experiences curated for adventurous travelers.</a:t>
            </a:r>
            <a:endParaRPr lang="en-US" sz="2000">
              <a:latin typeface="Times New Roman"/>
              <a:ea typeface="Calibri"/>
              <a:cs typeface="Calibri"/>
            </a:endParaRPr>
          </a:p>
        </p:txBody>
      </p:sp>
      <p:pic>
        <p:nvPicPr>
          <p:cNvPr id="13" name="Picture 1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EFD3796-A46A-EB87-10F8-F27F5E5C1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41" y="2251396"/>
            <a:ext cx="1381368" cy="23455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F17867-C512-4EEF-02F2-C4B748CAF60B}"/>
              </a:ext>
            </a:extLst>
          </p:cNvPr>
          <p:cNvSpPr txBox="1"/>
          <p:nvPr/>
        </p:nvSpPr>
        <p:spPr>
          <a:xfrm>
            <a:off x="180550" y="3890520"/>
            <a:ext cx="1014632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000" b="1">
                <a:latin typeface="Times New Roman"/>
                <a:ea typeface="+mn-lt"/>
                <a:cs typeface="+mn-lt"/>
              </a:rPr>
              <a:t>Find a Friend</a:t>
            </a:r>
            <a:r>
              <a:rPr lang="en-US" sz="2000">
                <a:latin typeface="Times New Roman"/>
                <a:ea typeface="+mn-lt"/>
                <a:cs typeface="+mn-lt"/>
              </a:rPr>
              <a:t>: Connect solo travelers with like-minded individuals for shared experiences and group activities.</a:t>
            </a:r>
            <a:endParaRPr lang="en-US" sz="2000">
              <a:latin typeface="Times New Roman"/>
              <a:ea typeface="Calibri"/>
              <a:cs typeface="Calibri"/>
            </a:endParaRPr>
          </a:p>
        </p:txBody>
      </p:sp>
      <p:pic>
        <p:nvPicPr>
          <p:cNvPr id="15" name="Picture 14" descr="A close-up of a couple of wooden figures&#10;&#10;AI-generated content may be incorrect.">
            <a:extLst>
              <a:ext uri="{FF2B5EF4-FFF2-40B4-BE49-F238E27FC236}">
                <a16:creationId xmlns:a16="http://schemas.microsoft.com/office/drawing/2014/main" id="{7CA333BA-873D-FBC2-868D-4B88907DB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8155" y="3272259"/>
            <a:ext cx="1340854" cy="25608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D88F0B-463D-AFD0-BAA2-C60566BD8140}"/>
              </a:ext>
            </a:extLst>
          </p:cNvPr>
          <p:cNvSpPr txBox="1"/>
          <p:nvPr/>
        </p:nvSpPr>
        <p:spPr>
          <a:xfrm>
            <a:off x="1857488" y="5075526"/>
            <a:ext cx="962498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000" b="1">
                <a:latin typeface="Times New Roman"/>
                <a:ea typeface="+mn-lt"/>
                <a:cs typeface="+mn-lt"/>
              </a:rPr>
              <a:t>Real-Time Language Translation</a:t>
            </a:r>
            <a:r>
              <a:rPr lang="en-US" sz="2000">
                <a:latin typeface="Times New Roman"/>
                <a:ea typeface="+mn-lt"/>
                <a:cs typeface="+mn-lt"/>
              </a:rPr>
              <a:t>: Integrate a tool for instant translation of menus, signs, and conversations.</a:t>
            </a:r>
            <a:endParaRPr lang="en-US" sz="2000">
              <a:latin typeface="Times New Roman"/>
              <a:ea typeface="Calibri"/>
              <a:cs typeface="Calibri"/>
            </a:endParaRPr>
          </a:p>
        </p:txBody>
      </p:sp>
      <p:pic>
        <p:nvPicPr>
          <p:cNvPr id="17" name="Picture 16" descr="A person looking at a mirror&#10;&#10;AI-generated content may be incorrect.">
            <a:extLst>
              <a:ext uri="{FF2B5EF4-FFF2-40B4-BE49-F238E27FC236}">
                <a16:creationId xmlns:a16="http://schemas.microsoft.com/office/drawing/2014/main" id="{86702AE5-A4E8-8EF1-3271-0C93736FB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893" y="4803493"/>
            <a:ext cx="1677430" cy="20545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FA01DA-3C29-4776-1371-288DE6779A9C}"/>
              </a:ext>
            </a:extLst>
          </p:cNvPr>
          <p:cNvSpPr txBox="1"/>
          <p:nvPr/>
        </p:nvSpPr>
        <p:spPr>
          <a:xfrm>
            <a:off x="334419" y="586016"/>
            <a:ext cx="47649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Times New Roman"/>
                <a:ea typeface="Calibri"/>
                <a:cs typeface="Calibri"/>
              </a:rPr>
              <a:t>Future Scope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7007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3B1F0-34AF-858E-6AD1-9AA8970AC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F4B180-C972-A152-887A-D44FAA65D74F}"/>
              </a:ext>
            </a:extLst>
          </p:cNvPr>
          <p:cNvSpPr txBox="1"/>
          <p:nvPr/>
        </p:nvSpPr>
        <p:spPr>
          <a:xfrm>
            <a:off x="0" y="6278880"/>
            <a:ext cx="12192000" cy="644434"/>
          </a:xfrm>
          <a:prstGeom prst="rect">
            <a:avLst/>
          </a:prstGeom>
          <a:solidFill>
            <a:srgbClr val="1C56A7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6B34B2-2187-F6F8-0C7D-27AC9500E87C}"/>
              </a:ext>
            </a:extLst>
          </p:cNvPr>
          <p:cNvSpPr/>
          <p:nvPr/>
        </p:nvSpPr>
        <p:spPr>
          <a:xfrm>
            <a:off x="0" y="6278880"/>
            <a:ext cx="12192000" cy="113211"/>
          </a:xfrm>
          <a:prstGeom prst="rect">
            <a:avLst/>
          </a:prstGeom>
          <a:solidFill>
            <a:srgbClr val="307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9A4D5A-2796-07B7-1799-02679DFF3991}"/>
              </a:ext>
            </a:extLst>
          </p:cNvPr>
          <p:cNvSpPr/>
          <p:nvPr/>
        </p:nvSpPr>
        <p:spPr>
          <a:xfrm>
            <a:off x="0" y="14844"/>
            <a:ext cx="12192000" cy="445324"/>
          </a:xfrm>
          <a:prstGeom prst="rect">
            <a:avLst/>
          </a:prstGeom>
          <a:solidFill>
            <a:srgbClr val="307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latin typeface="Times New Roman"/>
                <a:ea typeface="Calibri"/>
                <a:cs typeface="Calibri"/>
              </a:rPr>
              <a:t>Trip Craft : Your Very Own Travel Planner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266EF9-C53D-995E-31AC-2B4FFD49897D}"/>
              </a:ext>
            </a:extLst>
          </p:cNvPr>
          <p:cNvSpPr txBox="1"/>
          <p:nvPr/>
        </p:nvSpPr>
        <p:spPr>
          <a:xfrm>
            <a:off x="206650" y="745937"/>
            <a:ext cx="47649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Times New Roman"/>
                <a:ea typeface="Calibri"/>
                <a:cs typeface="Calibri"/>
              </a:rPr>
              <a:t>Research &amp; References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7ED85-3082-C492-FC9D-83498D509D7D}"/>
              </a:ext>
            </a:extLst>
          </p:cNvPr>
          <p:cNvSpPr txBox="1"/>
          <p:nvPr/>
        </p:nvSpPr>
        <p:spPr>
          <a:xfrm>
            <a:off x="380498" y="1392267"/>
            <a:ext cx="10601094" cy="47717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  <a:ea typeface="Calibri"/>
                <a:cs typeface="Calibri"/>
              </a:rPr>
              <a:t>Make my trip : </a:t>
            </a:r>
            <a:r>
              <a:rPr lang="en-US" dirty="0">
                <a:latin typeface="Times New Roman"/>
                <a:ea typeface="+mn-lt"/>
                <a:cs typeface="+mn-lt"/>
                <a:hlinkClick r:id="rId2"/>
              </a:rPr>
              <a:t>https://www.makemytrip.com/holidays-india/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endParaRPr lang="en-US" dirty="0">
              <a:latin typeface="Times New Roman"/>
              <a:ea typeface="Calibri"/>
              <a:cs typeface="Calibri"/>
            </a:endParaRPr>
          </a:p>
          <a:p>
            <a:r>
              <a:rPr lang="en-US" dirty="0">
                <a:latin typeface="Times New Roman"/>
                <a:ea typeface="Calibri"/>
                <a:cs typeface="Calibri"/>
              </a:rPr>
              <a:t>Kesari : 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r>
              <a:rPr lang="en-US" dirty="0">
                <a:latin typeface="Times New Roman"/>
                <a:ea typeface="+mn-lt"/>
                <a:cs typeface="+mn-lt"/>
                <a:hlinkClick r:id="rId3"/>
              </a:rPr>
              <a:t>https://www.kesari.in/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endParaRPr lang="en-US" dirty="0">
              <a:latin typeface="Times New Roman"/>
              <a:ea typeface="Calibri"/>
              <a:cs typeface="Calibri"/>
            </a:endParaRPr>
          </a:p>
          <a:p>
            <a:r>
              <a:rPr lang="en-US" dirty="0">
                <a:latin typeface="Times New Roman"/>
                <a:ea typeface="Calibri"/>
                <a:cs typeface="Calibri"/>
              </a:rPr>
              <a:t>Yatri : 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r>
              <a:rPr lang="en-US" dirty="0">
                <a:latin typeface="Times New Roman"/>
                <a:ea typeface="+mn-lt"/>
                <a:cs typeface="+mn-lt"/>
                <a:hlinkClick r:id="rId4"/>
              </a:rPr>
              <a:t>https://www.yatra.com/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endParaRPr lang="en-US" dirty="0">
              <a:latin typeface="Times New Roman"/>
              <a:ea typeface="+mn-lt"/>
              <a:cs typeface="+mn-lt"/>
            </a:endParaRPr>
          </a:p>
          <a:p>
            <a:pPr lvl="0" algn="just">
              <a:lnSpc>
                <a:spcPct val="107000"/>
              </a:lnSpc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ScienceDirect: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IN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  <a:hlinkClick r:id="rId5"/>
              </a:rPr>
              <a:t>https://www.sciencedirect.com/science/article/pii/S1877050924008585</a:t>
            </a:r>
            <a:endParaRPr lang="en-IN" u="sng" kern="100" dirty="0">
              <a:solidFill>
                <a:srgbClr val="0563C1"/>
              </a:solidFill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endParaRPr lang="en-IN" u="sng" kern="100" dirty="0">
              <a:solidFill>
                <a:srgbClr val="0563C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lvl="0" algn="just">
              <a:lnSpc>
                <a:spcPct val="107000"/>
              </a:lnSpc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MongoDB – NoSQL Database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IN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  <a:hlinkClick r:id="rId6"/>
              </a:rPr>
              <a:t>https://www.mongodb.com/docs/manual/introduction/</a:t>
            </a:r>
            <a:endParaRPr lang="en-IN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US" sz="2000" dirty="0">
              <a:latin typeface="Times New Roman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753436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173</TotalTime>
  <Words>601</Words>
  <Application>Microsoft Office PowerPoint</Application>
  <PresentationFormat>Widescreen</PresentationFormat>
  <Paragraphs>106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Calibri</vt:lpstr>
      <vt:lpstr>Calibri Light</vt:lpstr>
      <vt:lpstr>Courier New</vt:lpstr>
      <vt:lpstr>Times New Roman</vt:lpstr>
      <vt:lpstr>Wingdings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Shashwat Paratwar</dc:creator>
  <cp:lastModifiedBy>Aniketh Deshpande</cp:lastModifiedBy>
  <cp:revision>62</cp:revision>
  <dcterms:created xsi:type="dcterms:W3CDTF">2024-02-14T16:37:03Z</dcterms:created>
  <dcterms:modified xsi:type="dcterms:W3CDTF">2025-06-08T16:26:08Z</dcterms:modified>
</cp:coreProperties>
</file>